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69" r:id="rId2"/>
    <p:sldId id="270" r:id="rId3"/>
    <p:sldId id="256" r:id="rId4"/>
    <p:sldId id="258" r:id="rId5"/>
    <p:sldId id="268" r:id="rId6"/>
    <p:sldId id="260" r:id="rId7"/>
    <p:sldId id="257" r:id="rId8"/>
    <p:sldId id="261" r:id="rId9"/>
    <p:sldId id="262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A42B6-3391-4C22-A547-C4217B2B8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8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06AD6E-D486-46C8-8EB9-B9A66CF2C8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4B9EF3-E7E9-4E62-AEFE-9E27A35A1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ung\Downloads\Betthoven-Virus-Dang-cap-nhat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indows XP (6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ong d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5257800"/>
            <a:ext cx="527473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122488"/>
            <a:ext cx="24384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7" y="2730501"/>
            <a:ext cx="24384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422401" y="1981200"/>
            <a:ext cx="95631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3"/>
              </a:avLst>
            </a:prstTxWarp>
          </a:bodyPr>
          <a:lstStyle/>
          <a:p>
            <a:r>
              <a:rPr 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 thầy cô giáo về dự tiết học hôm nay</a:t>
            </a:r>
          </a:p>
        </p:txBody>
      </p:sp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3048000" y="914400"/>
            <a:ext cx="660400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04800" y="5008728"/>
            <a:ext cx="6197600" cy="535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GV:TRẦN QUÍ HƯNG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04800" y="4217158"/>
            <a:ext cx="1930400" cy="5580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LỚP: 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8A3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Betthoven-Virus-Dang-cap-nh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5865813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83819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73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6828" y="69293"/>
            <a:ext cx="3254829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Times New Roman" panose="02020603050405020304" pitchFamily="18" charset="0"/>
              </a:rPr>
              <a:t>Bài 31 (SGK/23):</a:t>
            </a:r>
            <a:br>
              <a:rPr lang="en-US" sz="3200" b="1" smtClean="0">
                <a:latin typeface="Times New Roman" panose="02020603050405020304" pitchFamily="18" charset="0"/>
              </a:rPr>
            </a:b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54830" y="101950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Giải các phương trình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26106"/>
              </p:ext>
            </p:extLst>
          </p:nvPr>
        </p:nvGraphicFramePr>
        <p:xfrm>
          <a:off x="291955" y="566738"/>
          <a:ext cx="7496176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3" imgW="3200400" imgH="444240" progId="Equation.DSMT4">
                  <p:embed/>
                </p:oleObj>
              </mc:Choice>
              <mc:Fallback>
                <p:oleObj name="Equation" r:id="rId3" imgW="3200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955" y="566738"/>
                        <a:ext cx="7496176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53843" y="1479836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Giải: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5816" y="2220694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anose="02020603050405020304" pitchFamily="18" charset="0"/>
              </a:rPr>
              <a:t>ĐKXĐ</a:t>
            </a:r>
            <a:r>
              <a:rPr lang="en-US" sz="2400" b="1" dirty="0" smtClean="0">
                <a:latin typeface="Times New Roman" panose="02020603050405020304" pitchFamily="18" charset="0"/>
              </a:rPr>
              <a:t>:</a:t>
            </a:r>
            <a:br>
              <a:rPr lang="en-US" sz="2400" b="1" dirty="0" smtClean="0">
                <a:latin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075263" y="1793387"/>
                <a:ext cx="1596191" cy="1236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−1≠0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−2≠0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−3≠0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263" y="1793387"/>
                <a:ext cx="1596191" cy="1236108"/>
              </a:xfrm>
              <a:prstGeom prst="rect">
                <a:avLst/>
              </a:prstGeom>
              <a:blipFill rotWithShape="1">
                <a:blip r:embed="rId5"/>
                <a:stretch>
                  <a:fillRect r="-5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62567" y="225793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sym typeface="Wingdings" pitchFamily="2" charset="2"/>
              </a:rPr>
              <a:t>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51451" y="1824550"/>
                <a:ext cx="1302088" cy="1236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≠1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≠2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≠3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451" y="1824550"/>
                <a:ext cx="1302088" cy="12361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508049" y="2149831"/>
                <a:ext cx="46088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MTC: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−1)(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−2)(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−3)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049" y="2149831"/>
                <a:ext cx="460889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778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0" y="3060658"/>
                <a:ext cx="12094357" cy="375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(2) </a:t>
                </a:r>
                <a:r>
                  <a:rPr lang="en-US" sz="3600" dirty="0">
                    <a:latin typeface="Times New Roman" pitchFamily="18" charset="0"/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3(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−3)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−1)(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−2)(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−3)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−2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−3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3600" i="1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/>
                                <a:cs typeface="Times New Roman" pitchFamily="18" charset="0"/>
                              </a:rPr>
                              <m:t>−3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itchFamily="18" charset="0"/>
                  <a:sym typeface="Wingdings" pitchFamily="2" charset="2"/>
                </a:endParaRPr>
              </a:p>
              <a:p>
                <a:r>
                  <a:rPr lang="en-US" sz="3600" dirty="0" smtClean="0"/>
                  <a:t>          </a:t>
                </a:r>
              </a:p>
              <a:p>
                <a:pPr marL="285750" indent="-285750">
                  <a:buFont typeface="Wingdings"/>
                  <a:buChar char="ó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3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+2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        =−1+9+4</m:t>
                    </m:r>
                  </m:oMath>
                </a14:m>
                <a:endParaRPr lang="en-US" sz="3600" b="0" dirty="0" smtClean="0">
                  <a:latin typeface="Times New Roman" pitchFamily="18" charset="0"/>
                  <a:sym typeface="Wingdings" pitchFamily="2" charset="2"/>
                </a:endParaRPr>
              </a:p>
              <a:p>
                <a:pPr marL="285750" indent="-285750">
                  <a:buFont typeface="Wingdings"/>
                  <a:buChar char="ó"/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4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                          =12</m:t>
                    </m:r>
                  </m:oMath>
                </a14:m>
                <a:endParaRPr lang="en-US" sz="3600" b="0" dirty="0" smtClean="0"/>
              </a:p>
              <a:p>
                <a:pPr marL="285750" indent="-285750">
                  <a:buFont typeface="Wingdings"/>
                  <a:buChar char="ó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                             =12:4=3 ( </m:t>
                    </m:r>
                    <m:r>
                      <a:rPr lang="en-US" sz="3600" b="0" i="1" smtClean="0">
                        <a:latin typeface="Cambria Math"/>
                      </a:rPr>
                      <m:t>𝑙𝑜</m:t>
                    </m:r>
                    <m:r>
                      <a:rPr lang="en-US" sz="3600" b="0" i="1" smtClean="0">
                        <a:latin typeface="Cambria Math"/>
                      </a:rPr>
                      <m:t>ạ</m:t>
                    </m:r>
                    <m:r>
                      <a:rPr lang="en-US" sz="3600" b="0" i="1" smtClean="0">
                        <a:latin typeface="Cambria Math"/>
                      </a:rPr>
                      <m:t>𝑖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3600" b="0" dirty="0" smtClean="0"/>
              </a:p>
              <a:p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0658"/>
                <a:ext cx="12094357" cy="3759299"/>
              </a:xfrm>
              <a:prstGeom prst="rect">
                <a:avLst/>
              </a:prstGeom>
              <a:blipFill rotWithShape="1">
                <a:blip r:embed="rId8"/>
                <a:stretch>
                  <a:fillRect l="-1512" b="-5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254671" y="4247821"/>
            <a:ext cx="229900" cy="2219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54671" y="4053563"/>
                <a:ext cx="54739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3</m:t>
                      </m:r>
                      <m:r>
                        <a:rPr lang="en-US" sz="3600" i="1" smtClean="0">
                          <a:latin typeface="Cambria Math"/>
                        </a:rPr>
                        <m:t>𝑥</m:t>
                      </m:r>
                      <m:r>
                        <a:rPr lang="en-US" sz="3600" i="1" smtClean="0">
                          <a:latin typeface="Cambria Math"/>
                        </a:rPr>
                        <m:t>−9+2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4=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71" y="4053563"/>
                <a:ext cx="5473972" cy="9233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3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6828" y="69293"/>
            <a:ext cx="3254829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Times New Roman" panose="02020603050405020304" pitchFamily="18" charset="0"/>
              </a:rPr>
              <a:t>Bài 32 (SGK/23):</a:t>
            </a:r>
            <a:br>
              <a:rPr lang="en-US" sz="3200" b="1" smtClean="0">
                <a:latin typeface="Times New Roman" panose="02020603050405020304" pitchFamily="18" charset="0"/>
              </a:rPr>
            </a:b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54830" y="101950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Giải các phương trình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27125"/>
              </p:ext>
            </p:extLst>
          </p:nvPr>
        </p:nvGraphicFramePr>
        <p:xfrm>
          <a:off x="190500" y="541627"/>
          <a:ext cx="4997451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3" imgW="2133360" imgH="507960" progId="Equation.DSMT4">
                  <p:embed/>
                </p:oleObj>
              </mc:Choice>
              <mc:Fallback>
                <p:oleObj name="Equation" r:id="rId3" imgW="2133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" y="541627"/>
                        <a:ext cx="4997451" cy="105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53843" y="1479836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Giải: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269242"/>
              </p:ext>
            </p:extLst>
          </p:nvPr>
        </p:nvGraphicFramePr>
        <p:xfrm>
          <a:off x="2200276" y="1998665"/>
          <a:ext cx="8620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5" imgW="368280" imgH="177480" progId="Equation.DSMT4">
                  <p:embed/>
                </p:oleObj>
              </mc:Choice>
              <mc:Fallback>
                <p:oleObj name="Equation" r:id="rId5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0276" y="1998665"/>
                        <a:ext cx="862013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37259" y="1998785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latin typeface="Times New Roman" panose="02020603050405020304" pitchFamily="18" charset="0"/>
              </a:rPr>
              <a:t>. ĐKXĐ:</a:t>
            </a:r>
            <a:br>
              <a:rPr lang="en-US" sz="2400" b="1" smtClean="0">
                <a:latin typeface="Times New Roman" panose="02020603050405020304" pitchFamily="18" charset="0"/>
              </a:rPr>
            </a:b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714011" y="801283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? Nhận xét gì về pt? 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14939" y="801283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? Nêu hướng giải pt? 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357496"/>
              </p:ext>
            </p:extLst>
          </p:nvPr>
        </p:nvGraphicFramePr>
        <p:xfrm>
          <a:off x="415041" y="2336651"/>
          <a:ext cx="8359775" cy="404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7" imgW="3568680" imgH="1942920" progId="Equation.DSMT4">
                  <p:embed/>
                </p:oleObj>
              </mc:Choice>
              <mc:Fallback>
                <p:oleObj name="Equation" r:id="rId7" imgW="356868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041" y="2336651"/>
                        <a:ext cx="8359775" cy="404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0500" y="6350831"/>
            <a:ext cx="102506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? Trong quá trình giải trên em có cách làm nào khác không? 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36171" y="544287"/>
            <a:ext cx="10504715" cy="48114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smtClean="0">
                <a:latin typeface="Times New Roman" panose="02020603050405020304" pitchFamily="18" charset="0"/>
              </a:rPr>
              <a:t>HƯỚNG DẪN VỀ NHÀ:</a:t>
            </a:r>
          </a:p>
          <a:p>
            <a:pPr marL="0" indent="0">
              <a:buNone/>
            </a:pPr>
            <a:r>
              <a:rPr lang="en-US" sz="4000" b="1" smtClean="0">
                <a:latin typeface="Times New Roman" panose="02020603050405020304" pitchFamily="18" charset="0"/>
              </a:rPr>
              <a:t> - Ôn lại các bước giải phương trình chứa ẩn ở mẫu.</a:t>
            </a:r>
          </a:p>
          <a:p>
            <a:pPr>
              <a:buFontTx/>
              <a:buChar char="-"/>
            </a:pPr>
            <a:r>
              <a:rPr lang="en-US" sz="4000" b="1" smtClean="0">
                <a:latin typeface="Times New Roman" panose="02020603050405020304" pitchFamily="18" charset="0"/>
              </a:rPr>
              <a:t>Xem lại các bài đã chữa.</a:t>
            </a:r>
          </a:p>
          <a:p>
            <a:pPr>
              <a:buFontTx/>
              <a:buChar char="-"/>
            </a:pPr>
            <a:r>
              <a:rPr lang="en-US" sz="4000" b="1" smtClean="0">
                <a:latin typeface="Times New Roman" panose="02020603050405020304" pitchFamily="18" charset="0"/>
              </a:rPr>
              <a:t>Làm các bài tập: </a:t>
            </a:r>
          </a:p>
          <a:p>
            <a:pPr marL="0" indent="0">
              <a:buNone/>
            </a:pPr>
            <a:r>
              <a:rPr lang="en-US" sz="4000" b="1" smtClean="0">
                <a:latin typeface="Times New Roman" panose="02020603050405020304" pitchFamily="18" charset="0"/>
              </a:rPr>
              <a:t>30(a,d); 31(c,d); 32(a); 33(b)-SGK/23</a:t>
            </a:r>
          </a:p>
          <a:p>
            <a:pPr marL="0" indent="0">
              <a:buNone/>
            </a:pPr>
            <a:r>
              <a:rPr lang="en-US" sz="4000" b="1" smtClean="0">
                <a:latin typeface="Times New Roman" panose="02020603050405020304" pitchFamily="18" charset="0"/>
              </a:rPr>
              <a:t>- Soạn bài: Giải bài toán bằng cách lập pt.</a:t>
            </a:r>
            <a:endParaRPr lang="en-US" sz="4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56">
            <a:extLst>
              <a:ext uri="{FF2B5EF4-FFF2-40B4-BE49-F238E27FC236}">
                <a16:creationId xmlns:a16="http://schemas.microsoft.com/office/drawing/2014/main" xmlns="" id="{4915CF61-2348-4119-B26B-F2EE751EF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123" y="-132098"/>
            <a:ext cx="15849600" cy="7074452"/>
          </a:xfrm>
          <a:prstGeom prst="rect">
            <a:avLst/>
          </a:prstGeo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04" y="-98"/>
            <a:chExt cx="5968" cy="4516"/>
          </a:xfrm>
        </p:grpSpPr>
        <p:pic>
          <p:nvPicPr>
            <p:cNvPr id="14615" name="Picture 5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16" name="Picture 6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17" name="Picture 7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18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 flipH="1">
            <a:off x="411791" y="3416559"/>
            <a:ext cx="2498320" cy="3030932"/>
            <a:chOff x="3115" y="0"/>
            <a:chExt cx="2170" cy="2486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613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614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611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612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609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610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607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4608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605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606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1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603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604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2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601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602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3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599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600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597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98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5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595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96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6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593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94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7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591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92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8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589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90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9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587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88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585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86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1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583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84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2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581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82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3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579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80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4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577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78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5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575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76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6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573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74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7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571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72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8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569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70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9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567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68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30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565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66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sp>
              <p:nvSpPr>
                <p:cNvPr id="14530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4531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grpSp>
              <p:nvGrpSpPr>
                <p:cNvPr id="31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563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64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32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561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62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33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559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60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34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557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58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35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555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56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36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553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54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37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551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52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38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549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50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39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547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48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40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545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46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41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543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544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4487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88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89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0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1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2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3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4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5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6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7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8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99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500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501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502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503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504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505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506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507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508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04042" name="Group 157"/>
          <p:cNvGrpSpPr>
            <a:grpSpLocks/>
          </p:cNvGrpSpPr>
          <p:nvPr/>
        </p:nvGrpSpPr>
        <p:grpSpPr bwMode="auto">
          <a:xfrm>
            <a:off x="9049635" y="3429001"/>
            <a:ext cx="2672872" cy="3173637"/>
            <a:chOff x="3115" y="0"/>
            <a:chExt cx="2170" cy="2486"/>
          </a:xfrm>
        </p:grpSpPr>
        <p:grpSp>
          <p:nvGrpSpPr>
            <p:cNvPr id="204043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479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80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04044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477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78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04045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475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476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04046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4047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473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4474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204048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4049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471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72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50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469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70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51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467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68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52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465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66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53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463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64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54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461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62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55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459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60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57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457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58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58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455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56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59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453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54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60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451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52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61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449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50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62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447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48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204063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445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46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36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443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44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37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441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42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38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439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40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39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437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38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40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435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36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44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433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34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47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431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32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sp>
              <p:nvSpPr>
                <p:cNvPr id="14396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4397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grpSp>
              <p:nvGrpSpPr>
                <p:cNvPr id="14348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429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30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49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427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28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50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425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26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51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423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24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52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421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22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75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419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20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76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417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18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77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415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16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78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413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14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79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411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12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grpSp>
              <p:nvGrpSpPr>
                <p:cNvPr id="14380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409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14410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4353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54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55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56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57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58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59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0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1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2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3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4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5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6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7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8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69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70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71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72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73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4374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4341" name="Text Box 294"/>
          <p:cNvSpPr txBox="1">
            <a:spLocks noChangeArrowheads="1"/>
          </p:cNvSpPr>
          <p:nvPr/>
        </p:nvSpPr>
        <p:spPr bwMode="auto">
          <a:xfrm>
            <a:off x="11089217" y="6496051"/>
            <a:ext cx="91228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r">
              <a:spcBef>
                <a:spcPct val="50000"/>
              </a:spcBef>
            </a:pPr>
            <a:fld id="{91926E06-DFD3-4CB3-9DDC-49BD2B5E56A9}" type="datetime10">
              <a:rPr lang="en-US">
                <a:solidFill>
                  <a:srgbClr val="009999"/>
                </a:solidFill>
                <a:cs typeface="Arial" charset="0"/>
              </a:rPr>
              <a:pPr algn="r">
                <a:spcBef>
                  <a:spcPct val="50000"/>
                </a:spcBef>
              </a:pPr>
              <a:t>12:27</a:t>
            </a:fld>
            <a:endParaRPr lang="en-US">
              <a:solidFill>
                <a:srgbClr val="009999"/>
              </a:solidFill>
              <a:cs typeface="Arial" charset="0"/>
            </a:endParaRPr>
          </a:p>
        </p:txBody>
      </p:sp>
      <p:pic>
        <p:nvPicPr>
          <p:cNvPr id="14342" name="Picture 12" descr="n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3793426" flipV="1">
            <a:off x="9016852" y="1573192"/>
            <a:ext cx="2004654" cy="3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12" descr="n3">
            <a:extLst>
              <a:ext uri="{FF2B5EF4-FFF2-40B4-BE49-F238E27FC236}">
                <a16:creationId xmlns:a16="http://schemas.microsoft.com/office/drawing/2014/main" xmlns="" id="{659BA035-1A8C-461A-8B99-1D3A3993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7905032" flipV="1">
            <a:off x="1109685" y="1693882"/>
            <a:ext cx="2004654" cy="3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12" descr="n3">
            <a:extLst>
              <a:ext uri="{FF2B5EF4-FFF2-40B4-BE49-F238E27FC236}">
                <a16:creationId xmlns:a16="http://schemas.microsoft.com/office/drawing/2014/main" xmlns="" id="{3026AED2-D330-4621-9852-D847DD5D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4759564" y="390054"/>
            <a:ext cx="2672872" cy="28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Picture 7" descr="white_W">
            <a:extLst>
              <a:ext uri="{FF2B5EF4-FFF2-40B4-BE49-F238E27FC236}">
                <a16:creationId xmlns:a16="http://schemas.microsoft.com/office/drawing/2014/main" xmlns="" id="{4DF9B14A-99EA-4868-8387-C203A930D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2526" y="902745"/>
            <a:ext cx="1953684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" name="Picture 72" descr="dso">
            <a:extLst>
              <a:ext uri="{FF2B5EF4-FFF2-40B4-BE49-F238E27FC236}">
                <a16:creationId xmlns:a16="http://schemas.microsoft.com/office/drawing/2014/main" xmlns="" id="{D65AF39A-FFAC-49ED-9DB8-3CA472F15D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91" y="2514600"/>
            <a:ext cx="54864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Oval 285">
            <a:extLst>
              <a:ext uri="{FF2B5EF4-FFF2-40B4-BE49-F238E27FC236}">
                <a16:creationId xmlns:a16="http://schemas.microsoft.com/office/drawing/2014/main" xmlns="" id="{94CC73FE-3BC5-4A21-B154-EF21D0D08F1D}"/>
              </a:ext>
            </a:extLst>
          </p:cNvPr>
          <p:cNvSpPr/>
          <p:nvPr/>
        </p:nvSpPr>
        <p:spPr>
          <a:xfrm rot="15959314">
            <a:off x="808636" y="2557367"/>
            <a:ext cx="335902" cy="447869"/>
          </a:xfrm>
          <a:prstGeom prst="ellipse">
            <a:avLst/>
          </a:prstGeom>
          <a:solidFill>
            <a:srgbClr val="52F737"/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xmlns="" id="{5F14CC50-F791-4AB6-AA09-9FDAFB1C014B}"/>
              </a:ext>
            </a:extLst>
          </p:cNvPr>
          <p:cNvSpPr/>
          <p:nvPr/>
        </p:nvSpPr>
        <p:spPr>
          <a:xfrm rot="15959314">
            <a:off x="2997550" y="752870"/>
            <a:ext cx="335902" cy="447869"/>
          </a:xfrm>
          <a:prstGeom prst="ellipse">
            <a:avLst/>
          </a:prstGeom>
          <a:solidFill>
            <a:srgbClr val="52F737"/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xmlns="" id="{FE0333E7-F2A0-49C2-AF2A-67A72B38C81B}"/>
              </a:ext>
            </a:extLst>
          </p:cNvPr>
          <p:cNvSpPr/>
          <p:nvPr/>
        </p:nvSpPr>
        <p:spPr>
          <a:xfrm rot="15959314">
            <a:off x="10871690" y="2407464"/>
            <a:ext cx="335902" cy="447869"/>
          </a:xfrm>
          <a:prstGeom prst="ellipse">
            <a:avLst/>
          </a:prstGeom>
          <a:solidFill>
            <a:srgbClr val="52F737"/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xmlns="" id="{F338210E-BC9F-44C8-B8E4-C0AEF068042E}"/>
              </a:ext>
            </a:extLst>
          </p:cNvPr>
          <p:cNvSpPr/>
          <p:nvPr/>
        </p:nvSpPr>
        <p:spPr>
          <a:xfrm rot="15959314">
            <a:off x="8853212" y="617932"/>
            <a:ext cx="335902" cy="447869"/>
          </a:xfrm>
          <a:prstGeom prst="ellipse">
            <a:avLst/>
          </a:prstGeom>
          <a:solidFill>
            <a:srgbClr val="52F737"/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xmlns="" id="{2C12B9B6-34A6-4D04-A70A-3D159D818D5D}"/>
              </a:ext>
            </a:extLst>
          </p:cNvPr>
          <p:cNvSpPr/>
          <p:nvPr/>
        </p:nvSpPr>
        <p:spPr>
          <a:xfrm rot="15959314">
            <a:off x="8847198" y="5979858"/>
            <a:ext cx="335902" cy="447869"/>
          </a:xfrm>
          <a:prstGeom prst="ellipse">
            <a:avLst/>
          </a:prstGeom>
          <a:solidFill>
            <a:srgbClr val="52F737"/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xmlns="" id="{297F1737-BADC-4E38-8083-75F3CCDC5A0D}"/>
              </a:ext>
            </a:extLst>
          </p:cNvPr>
          <p:cNvSpPr/>
          <p:nvPr/>
        </p:nvSpPr>
        <p:spPr>
          <a:xfrm rot="15959314">
            <a:off x="5924466" y="5964507"/>
            <a:ext cx="335902" cy="447869"/>
          </a:xfrm>
          <a:prstGeom prst="ellipse">
            <a:avLst/>
          </a:prstGeom>
          <a:solidFill>
            <a:srgbClr val="52F737"/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xmlns="" id="{8D64A494-0105-4313-95DA-C3BE7C7404F9}"/>
              </a:ext>
            </a:extLst>
          </p:cNvPr>
          <p:cNvSpPr/>
          <p:nvPr/>
        </p:nvSpPr>
        <p:spPr>
          <a:xfrm rot="15959314">
            <a:off x="2614418" y="5983124"/>
            <a:ext cx="335902" cy="447869"/>
          </a:xfrm>
          <a:prstGeom prst="ellipse">
            <a:avLst/>
          </a:prstGeom>
          <a:solidFill>
            <a:srgbClr val="52F737"/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2E74EDF7-673C-4E6C-8841-DF77272AE2C1}"/>
              </a:ext>
            </a:extLst>
          </p:cNvPr>
          <p:cNvSpPr/>
          <p:nvPr/>
        </p:nvSpPr>
        <p:spPr>
          <a:xfrm>
            <a:off x="4162512" y="6046272"/>
            <a:ext cx="447869" cy="3359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xmlns="" id="{8B113796-EC47-43C0-AEAC-F7C2B18D48CA}"/>
              </a:ext>
            </a:extLst>
          </p:cNvPr>
          <p:cNvSpPr/>
          <p:nvPr/>
        </p:nvSpPr>
        <p:spPr>
          <a:xfrm>
            <a:off x="7514387" y="6031976"/>
            <a:ext cx="447869" cy="3359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xmlns="" id="{1ADF316E-C996-4CE5-AC77-8E64C45C8923}"/>
              </a:ext>
            </a:extLst>
          </p:cNvPr>
          <p:cNvSpPr/>
          <p:nvPr/>
        </p:nvSpPr>
        <p:spPr>
          <a:xfrm>
            <a:off x="5872066" y="345262"/>
            <a:ext cx="447869" cy="3359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431800">
              <a:schemeClr val="accent4">
                <a:satMod val="175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67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0" fill="hold"/>
                                        <p:tgtEl>
                                          <p:spTgt spid="2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25285" y="1121229"/>
            <a:ext cx="10504715" cy="396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smtClean="0">
                <a:latin typeface="Times New Roman" panose="02020603050405020304" pitchFamily="18" charset="0"/>
              </a:rPr>
              <a:t>KIỂM TRA BÀI CŨ:</a:t>
            </a:r>
          </a:p>
          <a:p>
            <a:pPr marL="0" indent="0">
              <a:buNone/>
            </a:pPr>
            <a:r>
              <a:rPr lang="en-US" sz="4000" b="1" smtClean="0">
                <a:latin typeface="Times New Roman" panose="02020603050405020304" pitchFamily="18" charset="0"/>
              </a:rPr>
              <a:t> ? Nêu các bước giải phương trình chứa ẩn ở mẫu?</a:t>
            </a:r>
            <a:endParaRPr lang="en-US" sz="4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73457" y="492354"/>
            <a:ext cx="10372298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ẩn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b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36728" y="1687289"/>
            <a:ext cx="11395881" cy="38537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9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6900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Tìm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điều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kiện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xác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định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của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trình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/>
            </a:r>
            <a:b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</a:br>
            <a:r>
              <a:rPr lang="en-US" sz="69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6900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Quy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đồng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mẫu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hai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vế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của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trình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rồi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khử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mẫu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/>
            </a:r>
            <a:b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</a:br>
            <a:r>
              <a:rPr lang="en-US" sz="69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6900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Giải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trình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vừa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nhận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/>
            </a:r>
            <a:b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</a:br>
            <a:r>
              <a:rPr lang="en-US" sz="69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6900" dirty="0">
                <a:solidFill>
                  <a:srgbClr val="FF0000"/>
                </a:solidFill>
                <a:latin typeface="Times New Roman" panose="02020603050405020304" pitchFamily="18" charset="0"/>
              </a:rPr>
              <a:t> 4: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(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Kết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luận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).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Trong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các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giá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trị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của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ẩn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tìm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ở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bước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3,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các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giá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trị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thỏa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mãn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điều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kiện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xác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 smtClean="0">
                <a:solidFill>
                  <a:srgbClr val="1C1C1C"/>
                </a:solidFill>
                <a:latin typeface="Times New Roman" panose="02020603050405020304" pitchFamily="18" charset="0"/>
              </a:rPr>
              <a:t>định</a:t>
            </a:r>
            <a:r>
              <a:rPr lang="en-US" sz="6900" dirty="0" smtClean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 smtClean="0">
                <a:solidFill>
                  <a:srgbClr val="1C1C1C"/>
                </a:solidFill>
                <a:latin typeface="Times New Roman" panose="02020603050405020304" pitchFamily="18" charset="0"/>
              </a:rPr>
              <a:t>chính</a:t>
            </a:r>
            <a:r>
              <a:rPr lang="en-US" sz="6900" dirty="0" smtClean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 smtClean="0">
                <a:solidFill>
                  <a:srgbClr val="1C1C1C"/>
                </a:solidFill>
                <a:latin typeface="Times New Roman" panose="02020603050405020304" pitchFamily="18" charset="0"/>
              </a:rPr>
              <a:t>là</a:t>
            </a:r>
            <a:r>
              <a:rPr lang="en-US" sz="6900" dirty="0" smtClean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 smtClean="0">
                <a:solidFill>
                  <a:srgbClr val="1C1C1C"/>
                </a:solidFill>
                <a:latin typeface="Times New Roman" panose="02020603050405020304" pitchFamily="18" charset="0"/>
              </a:rPr>
              <a:t>các</a:t>
            </a:r>
            <a:r>
              <a:rPr lang="en-US" sz="6900" dirty="0" smtClean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của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trình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đã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1C1C1C"/>
                </a:solidFill>
                <a:latin typeface="Times New Roman" panose="02020603050405020304" pitchFamily="18" charset="0"/>
              </a:rPr>
              <a:t>cho</a:t>
            </a:r>
            <a:r>
              <a:rPr lang="en-US" sz="6900" dirty="0">
                <a:solidFill>
                  <a:srgbClr val="1C1C1C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30671" y="1691880"/>
            <a:ext cx="933066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5400" b="1" dirty="0" err="1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48</a:t>
            </a:r>
            <a:endParaRPr lang="en-US" sz="5400" b="1" dirty="0" smtClean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44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GIẢI PHƯƠNG TRÌNH CHỨA ẨN Ở MẪU </a:t>
            </a:r>
          </a:p>
        </p:txBody>
      </p:sp>
    </p:spTree>
    <p:extLst>
      <p:ext uri="{BB962C8B-B14F-4D97-AF65-F5344CB8AC3E}">
        <p14:creationId xmlns:p14="http://schemas.microsoft.com/office/powerpoint/2010/main" val="4159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6828" y="329068"/>
            <a:ext cx="3254829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Times New Roman" panose="02020603050405020304" pitchFamily="18" charset="0"/>
              </a:rPr>
              <a:t>Bài 30 (SGK/23):</a:t>
            </a:r>
            <a:br>
              <a:rPr lang="en-US" sz="3200" b="1" smtClean="0">
                <a:latin typeface="Times New Roman" panose="02020603050405020304" pitchFamily="18" charset="0"/>
              </a:rPr>
            </a:b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54830" y="361725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Giải các phương trình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65931"/>
              </p:ext>
            </p:extLst>
          </p:nvPr>
        </p:nvGraphicFramePr>
        <p:xfrm>
          <a:off x="70757" y="1122363"/>
          <a:ext cx="4224339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3" imgW="1803240" imgH="419040" progId="Equation.DSMT4">
                  <p:embed/>
                </p:oleObj>
              </mc:Choice>
              <mc:Fallback>
                <p:oleObj name="Equation" r:id="rId3" imgW="1803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57" y="1122363"/>
                        <a:ext cx="4224339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9650" y="2122360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</a:rPr>
              <a:t>ĐKXĐ</a:t>
            </a:r>
            <a:r>
              <a:rPr lang="en-US" sz="2400" b="1" dirty="0" smtClean="0">
                <a:latin typeface="Times New Roman" panose="02020603050405020304" pitchFamily="18" charset="0"/>
              </a:rPr>
              <a:t>:</a:t>
            </a:r>
            <a:br>
              <a:rPr lang="en-US" sz="2400" b="1" dirty="0" smtClean="0">
                <a:latin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88286" y="4413707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-13648" y="3188575"/>
                <a:ext cx="12192000" cy="3743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( 1 ) </a:t>
                </a:r>
                <a:r>
                  <a:rPr lang="en-US" sz="3600" dirty="0" smtClean="0">
                    <a:latin typeface="Times New Roman" pitchFamily="18" charset="0"/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.7.(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+3)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7.(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+3)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7.2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7.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7.4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7.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/>
                                <a:sym typeface="Wingdings" pitchFamily="2" charset="2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2(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+3)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7.(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+3)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 </a:t>
                </a:r>
                <a:r>
                  <a:rPr lang="en-US" sz="3600" dirty="0" smtClean="0">
                    <a:latin typeface="Times New Roman" pitchFamily="18" charset="0"/>
                    <a:sym typeface="Wingdings" pitchFamily="2" charset="2"/>
                  </a:rPr>
                  <a:t>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+42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−14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=28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+2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+6</m:t>
                    </m:r>
                  </m:oMath>
                </a14:m>
                <a:endParaRPr lang="en-US" sz="3600" b="0" dirty="0" smtClean="0">
                  <a:latin typeface="Times New Roman" pitchFamily="18" charset="0"/>
                  <a:sym typeface="Wingdings" pitchFamily="2" charset="2"/>
                </a:endParaRPr>
              </a:p>
              <a:p>
                <a:r>
                  <a:rPr lang="en-US" sz="3600" dirty="0" smtClean="0"/>
                  <a:t>       </a:t>
                </a:r>
                <a:r>
                  <a:rPr lang="en-US" sz="3600" dirty="0" smtClean="0">
                    <a:latin typeface="Times New Roman" pitchFamily="18" charset="0"/>
                    <a:sym typeface="Wingdings" pitchFamily="2" charset="2"/>
                  </a:rPr>
                  <a:t>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12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=6</m:t>
                    </m:r>
                  </m:oMath>
                </a14:m>
                <a:endParaRPr lang="en-US" sz="3600" b="0" dirty="0" smtClean="0">
                  <a:latin typeface="Times New Roman" pitchFamily="18" charset="0"/>
                  <a:sym typeface="Wingdings" pitchFamily="2" charset="2"/>
                </a:endParaRPr>
              </a:p>
              <a:p>
                <a:r>
                  <a:rPr lang="en-US" sz="3600" dirty="0" smtClean="0"/>
                  <a:t>       </a:t>
                </a:r>
                <a:r>
                  <a:rPr lang="en-US" sz="3600" dirty="0" smtClean="0">
                    <a:latin typeface="Times New Roman" pitchFamily="18" charset="0"/>
                    <a:sym typeface="Wingdings" pitchFamily="2" charset="2"/>
                  </a:rPr>
                  <a:t>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12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  <a:p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48" y="3188575"/>
                <a:ext cx="12192000" cy="3743332"/>
              </a:xfrm>
              <a:prstGeom prst="rect">
                <a:avLst/>
              </a:prstGeom>
              <a:blipFill rotWithShape="1">
                <a:blip r:embed="rId5"/>
                <a:stretch>
                  <a:fillRect l="-1550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5330" y="2605880"/>
                <a:ext cx="23313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MTC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7.(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+3)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" y="2605880"/>
                <a:ext cx="233134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188" t="-10526" r="-130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1086052" y="4413706"/>
            <a:ext cx="229900" cy="2219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01002" y="2082660"/>
                <a:ext cx="3447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itchFamily="18" charset="0"/>
                          <a:sym typeface="Wingdings" pitchFamily="2" charset="2"/>
                        </a:rPr>
                        <m:t>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itchFamily="18" charset="0"/>
                          <a:sym typeface="Wingdings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itchFamily="18" charset="0"/>
                          <a:sym typeface="Wingdings" pitchFamily="2" charset="2"/>
                        </a:rPr>
                        <m:t>x</m:t>
                      </m:r>
                      <m:r>
                        <a:rPr lang="en-US" sz="2800" b="0" i="1" dirty="0" smtClean="0">
                          <a:latin typeface="Cambria Math"/>
                          <a:ea typeface="Cambria Math"/>
                          <a:sym typeface="Wingdings" pitchFamily="2" charset="2"/>
                        </a:rPr>
                        <m:t>≠−3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02" y="2082660"/>
                <a:ext cx="344722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4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6828" y="329068"/>
            <a:ext cx="3254829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Times New Roman" panose="02020603050405020304" pitchFamily="18" charset="0"/>
              </a:rPr>
              <a:t>Bài 30 (SGK/23):</a:t>
            </a:r>
            <a:br>
              <a:rPr lang="en-US" sz="3200" b="1" smtClean="0">
                <a:latin typeface="Times New Roman" panose="02020603050405020304" pitchFamily="18" charset="0"/>
              </a:rPr>
            </a:b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54830" y="361725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Giải các phương trình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01870"/>
              </p:ext>
            </p:extLst>
          </p:nvPr>
        </p:nvGraphicFramePr>
        <p:xfrm>
          <a:off x="97064" y="1109663"/>
          <a:ext cx="41052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3" imgW="1752480" imgH="431640" progId="Equation.DSMT4">
                  <p:embed/>
                </p:oleObj>
              </mc:Choice>
              <mc:Fallback>
                <p:oleObj name="Equation" r:id="rId3" imgW="1752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064" y="1109663"/>
                        <a:ext cx="4105275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77009"/>
              </p:ext>
            </p:extLst>
          </p:nvPr>
        </p:nvGraphicFramePr>
        <p:xfrm>
          <a:off x="2176689" y="2601459"/>
          <a:ext cx="10128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5" imgW="431640" imgH="177480" progId="Equation.DSMT4">
                  <p:embed/>
                </p:oleObj>
              </mc:Choice>
              <mc:Fallback>
                <p:oleObj name="Equation" r:id="rId5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6689" y="2601459"/>
                        <a:ext cx="1012825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027715" y="2046063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atin typeface="Times New Roman" panose="02020603050405020304" pitchFamily="18" charset="0"/>
              </a:rPr>
              <a:t>Giải</a:t>
            </a:r>
            <a:r>
              <a:rPr lang="en-US" sz="2800" b="1" smtClean="0">
                <a:latin typeface="Times New Roman" panose="02020603050405020304" pitchFamily="18" charset="0"/>
              </a:rPr>
              <a:t>: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89215" y="2601461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latin typeface="Times New Roman" panose="02020603050405020304" pitchFamily="18" charset="0"/>
              </a:rPr>
              <a:t>. ĐKXĐ:</a:t>
            </a:r>
            <a:br>
              <a:rPr lang="en-US" sz="2400" b="1" smtClean="0">
                <a:latin typeface="Times New Roman" panose="02020603050405020304" pitchFamily="18" charset="0"/>
              </a:rPr>
            </a:b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534893" y="4630410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</a:rPr>
              <a:t>? So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</a:rPr>
              <a:t> b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biệt</a:t>
            </a:r>
            <a:r>
              <a:rPr lang="en-US" sz="2800" b="1" dirty="0" smtClean="0">
                <a:latin typeface="Times New Roman" panose="02020603050405020304" pitchFamily="18" charset="0"/>
              </a:rPr>
              <a:t>? </a:t>
            </a:r>
            <a:br>
              <a:rPr lang="en-US" sz="2800" b="1" dirty="0" smtClean="0">
                <a:latin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52551" y="3667580"/>
                <a:ext cx="6821419" cy="294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( 2 ) </a:t>
                </a:r>
                <a:r>
                  <a:rPr lang="en-US" sz="2800" dirty="0">
                    <a:latin typeface="Times New Roman" pitchFamily="18" charset="0"/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+1 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.(</m:t>
                        </m:r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+1)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−1)(</m:t>
                        </m:r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+1)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  <a:sym typeface="Wingdings" pitchFamily="2" charset="2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sz="2800" b="0" dirty="0" smtClean="0">
                  <a:latin typeface="Times New Roman" pitchFamily="18" charset="0"/>
                  <a:sym typeface="Wingdings" pitchFamily="2" charset="2"/>
                </a:endParaRPr>
              </a:p>
              <a:p>
                <a:endParaRPr lang="en-US" sz="2800" b="0" dirty="0" smtClean="0">
                  <a:latin typeface="Times New Roman" pitchFamily="18" charset="0"/>
                  <a:sym typeface="Wingdings" pitchFamily="2" charset="2"/>
                </a:endParaRPr>
              </a:p>
              <a:p>
                <a:pPr marL="285750" indent="-285750">
                  <a:buFont typeface="Wingdings" pitchFamily="2" charset="2"/>
                  <a:buChar char="ó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−1    =4</m:t>
                    </m:r>
                  </m:oMath>
                </a14:m>
                <a:endParaRPr lang="en-US" sz="2800" b="0" dirty="0" smtClean="0"/>
              </a:p>
              <a:p>
                <a:pPr marL="285750" indent="-285750">
                  <a:buFont typeface="Wingdings" pitchFamily="2" charset="2"/>
                  <a:buChar char="ó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                                                  </m:t>
                    </m:r>
                    <m:r>
                      <a:rPr lang="en-US" sz="2800" b="0" i="1" smtClean="0">
                        <a:latin typeface="Cambria Math"/>
                      </a:rPr>
                      <m:t>=4</m:t>
                    </m:r>
                  </m:oMath>
                </a14:m>
                <a:endParaRPr lang="en-US" sz="2800" b="0" dirty="0" smtClean="0"/>
              </a:p>
              <a:p>
                <a:pPr marL="285750" indent="-285750">
                  <a:buFont typeface="Wingdings" pitchFamily="2" charset="2"/>
                  <a:buChar char="ó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                                                     </m:t>
                    </m:r>
                    <m:r>
                      <a:rPr lang="en-US" sz="2800" b="0" i="1" smtClean="0">
                        <a:latin typeface="Cambria Math"/>
                      </a:rPr>
                      <m:t>=1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𝑙𝑜</m:t>
                        </m:r>
                        <m:r>
                          <a:rPr lang="en-US" sz="2800" b="0" i="1" smtClean="0">
                            <a:latin typeface="Cambria Math"/>
                          </a:rPr>
                          <m:t>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vô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51" y="3667580"/>
                <a:ext cx="6821419" cy="2944268"/>
              </a:xfrm>
              <a:prstGeom prst="rect">
                <a:avLst/>
              </a:prstGeom>
              <a:blipFill rotWithShape="1">
                <a:blip r:embed="rId7"/>
                <a:stretch>
                  <a:fillRect l="-1787" b="-4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9215" y="3045278"/>
                <a:ext cx="2451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. MTC: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)(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15" y="3045278"/>
                <a:ext cx="245131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98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400008" y="4544286"/>
            <a:ext cx="229900" cy="2219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98056" y="4366086"/>
                <a:ext cx="518892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sym typeface="Wingdings" pitchFamily="2" charset="2"/>
                            </a:rPr>
                            <m:t>+1)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sym typeface="Wingdings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sym typeface="Wingdings" pitchFamily="2" charset="2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Wingdings" pitchFamily="2" charset="2"/>
                        </a:rPr>
                        <m:t>                 </m:t>
                      </m:r>
                      <m:r>
                        <a:rPr lang="en-US" sz="2800" i="1">
                          <a:latin typeface="Cambria Math"/>
                          <a:sym typeface="Wingdings" pitchFamily="2" charset="2"/>
                        </a:rPr>
                        <m:t>=4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sym typeface="Wingdings" pitchFamily="2" charset="2"/>
                </a:endParaRPr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56" y="4366086"/>
                <a:ext cx="5188921" cy="8002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2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6828" y="69293"/>
            <a:ext cx="3254829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Times New Roman" panose="02020603050405020304" pitchFamily="18" charset="0"/>
              </a:rPr>
              <a:t>Bài 31 (SGK/23):</a:t>
            </a:r>
            <a:br>
              <a:rPr lang="en-US" sz="3200" b="1" smtClean="0">
                <a:latin typeface="Times New Roman" panose="02020603050405020304" pitchFamily="18" charset="0"/>
              </a:rPr>
            </a:b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54830" y="101950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Giải các phương trình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07243"/>
              </p:ext>
            </p:extLst>
          </p:nvPr>
        </p:nvGraphicFramePr>
        <p:xfrm>
          <a:off x="310143" y="579722"/>
          <a:ext cx="475932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3" imgW="2031840" imgH="431640" progId="Equation.DSMT4">
                  <p:embed/>
                </p:oleObj>
              </mc:Choice>
              <mc:Fallback>
                <p:oleObj name="Equation" r:id="rId3" imgW="2031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143" y="579722"/>
                        <a:ext cx="4759327" cy="90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53843" y="1479836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Giải: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80733"/>
              </p:ext>
            </p:extLst>
          </p:nvPr>
        </p:nvGraphicFramePr>
        <p:xfrm>
          <a:off x="2229284" y="1999239"/>
          <a:ext cx="8032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9284" y="1999239"/>
                        <a:ext cx="803275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37259" y="1998785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latin typeface="Times New Roman" panose="02020603050405020304" pitchFamily="18" charset="0"/>
              </a:rPr>
              <a:t>. ĐKXĐ:</a:t>
            </a:r>
            <a:br>
              <a:rPr lang="en-US" sz="2400" b="1" smtClean="0">
                <a:latin typeface="Times New Roman" panose="02020603050405020304" pitchFamily="18" charset="0"/>
              </a:rPr>
            </a:br>
            <a:endParaRPr 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070211"/>
              </p:ext>
            </p:extLst>
          </p:nvPr>
        </p:nvGraphicFramePr>
        <p:xfrm>
          <a:off x="182277" y="1029778"/>
          <a:ext cx="9637713" cy="571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3" imgW="4114800" imgH="2743200" progId="Equation.DSMT4">
                  <p:embed/>
                </p:oleObj>
              </mc:Choice>
              <mc:Fallback>
                <p:oleObj name="Equation" r:id="rId3" imgW="4114800" imgH="274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277" y="1029778"/>
                        <a:ext cx="9637713" cy="571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00549" y="-16457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Giải: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74209"/>
              </p:ext>
            </p:extLst>
          </p:nvPr>
        </p:nvGraphicFramePr>
        <p:xfrm>
          <a:off x="1875989" y="502948"/>
          <a:ext cx="8032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5989" y="502948"/>
                        <a:ext cx="803275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3966" y="502494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latin typeface="Times New Roman" panose="02020603050405020304" pitchFamily="18" charset="0"/>
              </a:rPr>
              <a:t>. ĐKXĐ:</a:t>
            </a:r>
            <a:br>
              <a:rPr lang="en-US" sz="2400" b="1" smtClean="0">
                <a:latin typeface="Times New Roman" panose="02020603050405020304" pitchFamily="18" charset="0"/>
              </a:rPr>
            </a:b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99711" y="2292456"/>
            <a:ext cx="5889172" cy="443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anose="02020603050405020304" pitchFamily="18" charset="0"/>
              </a:rPr>
              <a:t>? Khi giải pt đã cho em có lưu ý gì? </a:t>
            </a:r>
            <a:br>
              <a:rPr lang="en-US" sz="2800" b="1" smtClean="0">
                <a:latin typeface="Times New Roman" panose="02020603050405020304" pitchFamily="18" charset="0"/>
              </a:rPr>
            </a:br>
            <a:endParaRPr lang="en-US" sz="2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510</TotalTime>
  <Words>633</Words>
  <Application>Microsoft Office PowerPoint</Application>
  <PresentationFormat>Custom</PresentationFormat>
  <Paragraphs>71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Slipstream</vt:lpstr>
      <vt:lpstr>Equation</vt:lpstr>
      <vt:lpstr>PowerPoint Presentation</vt:lpstr>
      <vt:lpstr>PowerPoint Presentation</vt:lpstr>
      <vt:lpstr>PowerPoint Presentation</vt:lpstr>
      <vt:lpstr>Các bước giải phương trình chứa ẩn ở mẫu: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QUIHUNG</cp:lastModifiedBy>
  <cp:revision>70</cp:revision>
  <dcterms:created xsi:type="dcterms:W3CDTF">2021-02-19T11:59:06Z</dcterms:created>
  <dcterms:modified xsi:type="dcterms:W3CDTF">2023-02-13T05:55:09Z</dcterms:modified>
</cp:coreProperties>
</file>